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537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96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48585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2521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41375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538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534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13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020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659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54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155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526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845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15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675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647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2963" y="228600"/>
            <a:ext cx="10933112" cy="281463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Информационные системы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</a:t>
            </a:r>
            <a:r>
              <a:rPr lang="ru-RU" sz="2800" b="1" dirty="0" smtClean="0"/>
              <a:t>Б.1.В.ДВ.03.01  «Технологические инновации в сфере информационных систем и технологий»</a:t>
            </a:r>
            <a:br>
              <a:rPr lang="ru-RU" sz="2800" b="1" dirty="0" smtClean="0"/>
            </a:br>
            <a:r>
              <a:rPr lang="ru-RU" sz="2800" b="1" dirty="0" smtClean="0"/>
              <a:t>Магистратура: ИСИТ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7275" y="2928939"/>
            <a:ext cx="10447337" cy="297472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№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Инновационный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мультипликатор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2662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1" y="624110"/>
            <a:ext cx="9858692" cy="1280890"/>
          </a:xfrm>
        </p:spPr>
        <p:txBody>
          <a:bodyPr/>
          <a:lstStyle/>
          <a:p>
            <a:r>
              <a:rPr lang="ru-RU" dirty="0" smtClean="0"/>
              <a:t>Адаптация мультипликатора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Представленный выше инновационный мультипликатор адаптирует (</a:t>
            </a:r>
            <a:r>
              <a:rPr lang="ru-RU" dirty="0" err="1" smtClean="0"/>
              <a:t>самонастраивает</a:t>
            </a:r>
            <a:r>
              <a:rPr lang="ru-RU" dirty="0" smtClean="0"/>
              <a:t>) хозяйственную систему к потребностям общества, прогрессирующим во времени, пространстве и по масштабам. Инновационный хозяйственный механизм, основанный на принципах мультипликации, обеспечивает эффективное регулирование циклического развития экономики, особенно если фазу (</a:t>
            </a:r>
            <a:r>
              <a:rPr lang="ru-RU" i="1" dirty="0" smtClean="0"/>
              <a:t>а</a:t>
            </a:r>
            <a:r>
              <a:rPr lang="ru-RU" dirty="0" smtClean="0"/>
              <a:t>) выполнять еще на промежутках подъема и стабильной работы экономики.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1161" y="624110"/>
            <a:ext cx="9843452" cy="854170"/>
          </a:xfrm>
        </p:spPr>
        <p:txBody>
          <a:bodyPr/>
          <a:lstStyle/>
          <a:p>
            <a:r>
              <a:rPr lang="ru-RU" dirty="0" smtClean="0"/>
              <a:t>Предметно-ориентированная 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69720" y="1600200"/>
            <a:ext cx="9934892" cy="431102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Рассчитать  аналитический </a:t>
            </a:r>
            <a:r>
              <a:rPr lang="ru-RU" dirty="0" smtClean="0"/>
              <a:t>вид индекса А 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= В</a:t>
            </a:r>
            <a:r>
              <a:rPr lang="ru-RU" sz="2000" b="1" baseline="-250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· Кт +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· Ки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 · Ко +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Вз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Кз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Значения: </a:t>
            </a:r>
            <a:r>
              <a:rPr lang="ru-RU" dirty="0" smtClean="0"/>
              <a:t>0,23; 0,08; 0,26; 0,1; 0,13; 0,05; 0,15.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4881" y="624110"/>
            <a:ext cx="10559732" cy="1280890"/>
          </a:xfrm>
        </p:spPr>
        <p:txBody>
          <a:bodyPr/>
          <a:lstStyle/>
          <a:p>
            <a:r>
              <a:rPr lang="ru-RU" dirty="0" smtClean="0"/>
              <a:t>Механизм управления инновационным процессом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737360" y="2133600"/>
            <a:ext cx="9767252" cy="377762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400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Хозяйственный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механизм управления современным инновационным процессом будет результативным только в том случае, если он обеспечит приспособление к динамично меняющейся экономической ситуации. Опыт наших исследований в сферах транспорта, машиностроения и НИОКР свидетельствует, что это практически возможно, если будет иметь место инновационный рычаг. Таковым является специальный экономический механизм, построенный на системном взаимодействии охарактеризованных выше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инновационнообразующих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факторов и преобразующий относительно небольшие затраты в инновационной сфере в значительно больший прирост ВНП для государства или прибыли для фирмы. При этом наибольшую скорость подобного преобразования может обеспечить рычаг, выполненный в виде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мультипликатора.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112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161" y="624110"/>
            <a:ext cx="10605452" cy="595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dirty="0" smtClean="0"/>
              <a:t>Эффект мультипликации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05840" y="1584960"/>
            <a:ext cx="10498772" cy="432626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Эффект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мультипликации достигается за счет аккумулирования потоков нововведений, исходящих от их создателей, причем аккумулирование начинается от менее зрелых фаз развития нововведений (с точки зрения их приспособления к массовому тиражированию, приносящему, как известно, наибольшее увеличение ВНП или прибыли) и приближается к более зрелым.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67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960" y="0"/>
            <a:ext cx="11062653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Социально-экономическая модель инновационного мультипликатора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https://works.doklad.ru/images/s00do927lFQ/m367c6b1f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03120" y="1188720"/>
            <a:ext cx="8001000" cy="5669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0"/>
            <a:ext cx="11536679" cy="1280890"/>
          </a:xfrm>
        </p:spPr>
        <p:txBody>
          <a:bodyPr/>
          <a:lstStyle/>
          <a:p>
            <a:r>
              <a:rPr lang="ru-RU" dirty="0" smtClean="0"/>
              <a:t>Коэффициенты оценки инновационного мультипликатора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8280" y="1508760"/>
            <a:ext cx="10026332" cy="440246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Он включает в себя комбинацию следующих коэффициентов:</a:t>
            </a:r>
          </a:p>
          <a:p>
            <a:r>
              <a:rPr lang="ru-RU" dirty="0" smtClean="0"/>
              <a:t>темпы промышленного развития, % (Кт);</a:t>
            </a:r>
          </a:p>
          <a:p>
            <a:r>
              <a:rPr lang="ru-RU" dirty="0" smtClean="0"/>
              <a:t>количество предложенных научно-прикладных продуктов: заявок на изобретения, публичных демонстраций «</a:t>
            </a:r>
            <a:r>
              <a:rPr lang="ru-RU" dirty="0" err="1" smtClean="0"/>
              <a:t>ноу</a:t>
            </a:r>
            <a:r>
              <a:rPr lang="ru-RU" dirty="0" smtClean="0"/>
              <a:t> </a:t>
            </a:r>
            <a:r>
              <a:rPr lang="ru-RU" dirty="0" err="1" smtClean="0"/>
              <a:t>хау</a:t>
            </a:r>
            <a:r>
              <a:rPr lang="ru-RU" dirty="0" smtClean="0"/>
              <a:t>», логических алгоритмов и т. п.; в шт. на 100 тыс. населения (</a:t>
            </a:r>
            <a:r>
              <a:rPr lang="ru-RU" dirty="0" err="1" smtClean="0"/>
              <a:t>Кп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количество исследователей (генераторов идей) и разработчиков (трансформаторов идей в замыслы), в ед. на 100 тыс. населения (Ки);</a:t>
            </a:r>
          </a:p>
          <a:p>
            <a:r>
              <a:rPr lang="ru-RU" dirty="0" smtClean="0"/>
              <a:t>количество организаций (самостоятельных и подразделений НИОКР предприятий), создающих общие и специальные знания, в шт. на 1000 промышленных фирм (Ко);</a:t>
            </a:r>
          </a:p>
          <a:p>
            <a:r>
              <a:rPr lang="ru-RU" dirty="0" smtClean="0"/>
              <a:t>затраты на исследования и разработки, в процентах от ВНП (</a:t>
            </a:r>
            <a:r>
              <a:rPr lang="ru-RU" dirty="0" err="1" smtClean="0"/>
              <a:t>Кр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затраты на одного исследователя и разработчика, в руб. на человека (</a:t>
            </a:r>
            <a:r>
              <a:rPr lang="ru-RU" dirty="0" err="1" smtClean="0"/>
              <a:t>Кз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количество развиваемых научных направлений в сферах фундаментальных и прикладных исследований, в шт. (</a:t>
            </a:r>
            <a:r>
              <a:rPr lang="ru-RU" dirty="0" err="1" smtClean="0"/>
              <a:t>Кн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8281" y="624110"/>
            <a:ext cx="10026332" cy="67129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Расчет индекса 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3040" y="1691640"/>
            <a:ext cx="10041572" cy="42195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Аналитический вид </a:t>
            </a:r>
            <a:r>
              <a:rPr lang="ru-RU" b="1" dirty="0" smtClean="0"/>
              <a:t>индекса А</a:t>
            </a:r>
            <a:r>
              <a:rPr lang="ru-RU" dirty="0" smtClean="0"/>
              <a:t> нетрудно представить выражением:</a:t>
            </a:r>
          </a:p>
          <a:p>
            <a:pPr>
              <a:buNone/>
            </a:pPr>
            <a:r>
              <a:rPr lang="ru-RU" dirty="0" smtClean="0"/>
              <a:t>                     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А </a:t>
            </a:r>
            <a:r>
              <a:rPr lang="ru-RU" dirty="0" smtClean="0"/>
              <a:t>= В</a:t>
            </a:r>
            <a:r>
              <a:rPr lang="ru-RU" baseline="-25000" dirty="0" smtClean="0"/>
              <a:t>т</a:t>
            </a:r>
            <a:r>
              <a:rPr lang="ru-RU" dirty="0" smtClean="0"/>
              <a:t>· Кт + </a:t>
            </a:r>
            <a:r>
              <a:rPr lang="ru-RU" dirty="0" err="1" smtClean="0"/>
              <a:t>В</a:t>
            </a:r>
            <a:r>
              <a:rPr lang="ru-RU" baseline="-25000" dirty="0" err="1" smtClean="0"/>
              <a:t>п</a:t>
            </a:r>
            <a:r>
              <a:rPr lang="ru-RU" dirty="0" smtClean="0"/>
              <a:t>· </a:t>
            </a:r>
            <a:r>
              <a:rPr lang="ru-RU" dirty="0" err="1" smtClean="0"/>
              <a:t>Кп</a:t>
            </a:r>
            <a:r>
              <a:rPr lang="ru-RU" dirty="0" smtClean="0"/>
              <a:t> + </a:t>
            </a:r>
            <a:r>
              <a:rPr lang="ru-RU" dirty="0" err="1" smtClean="0"/>
              <a:t>Ви</a:t>
            </a:r>
            <a:r>
              <a:rPr lang="ru-RU" dirty="0" smtClean="0"/>
              <a:t> · Ки </a:t>
            </a:r>
            <a:r>
              <a:rPr lang="ru-RU" dirty="0" smtClean="0"/>
              <a:t>+ </a:t>
            </a:r>
            <a:r>
              <a:rPr lang="ru-RU" dirty="0" smtClean="0"/>
              <a:t>Во · Ко + </a:t>
            </a:r>
            <a:r>
              <a:rPr lang="ru-RU" dirty="0" err="1" smtClean="0"/>
              <a:t>Вр</a:t>
            </a:r>
            <a:r>
              <a:rPr lang="ru-RU" dirty="0" smtClean="0"/>
              <a:t> · </a:t>
            </a:r>
            <a:r>
              <a:rPr lang="ru-RU" dirty="0" err="1" smtClean="0"/>
              <a:t>Кр</a:t>
            </a:r>
            <a:r>
              <a:rPr lang="ru-RU" dirty="0" smtClean="0"/>
              <a:t> + </a:t>
            </a:r>
            <a:r>
              <a:rPr lang="ru-RU" dirty="0" err="1" smtClean="0"/>
              <a:t>Вз</a:t>
            </a:r>
            <a:r>
              <a:rPr lang="ru-RU" dirty="0" smtClean="0"/>
              <a:t> · </a:t>
            </a:r>
            <a:r>
              <a:rPr lang="ru-RU" dirty="0" err="1" smtClean="0"/>
              <a:t>Кз</a:t>
            </a:r>
            <a:r>
              <a:rPr lang="ru-RU" dirty="0" smtClean="0"/>
              <a:t> + </a:t>
            </a:r>
            <a:r>
              <a:rPr lang="ru-RU" dirty="0" err="1" smtClean="0"/>
              <a:t>Вн</a:t>
            </a:r>
            <a:r>
              <a:rPr lang="ru-RU" dirty="0" smtClean="0"/>
              <a:t> · </a:t>
            </a:r>
            <a:r>
              <a:rPr lang="ru-RU" dirty="0" err="1" smtClean="0"/>
              <a:t>Кн</a:t>
            </a:r>
            <a:r>
              <a:rPr lang="ru-RU" dirty="0" smtClean="0"/>
              <a:t>,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где </a:t>
            </a:r>
            <a:r>
              <a:rPr lang="ru-RU" dirty="0" smtClean="0"/>
              <a:t>В – удельные веса входящих в индекс коэффициентов (К), которые для промышленности могут быть выбраны соответственно равными: 0,23; 0,08; 0,26; 0,1; 0,13; 0,05; 0,15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ru-RU" dirty="0" smtClean="0"/>
              <a:t>Расчет индекса 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5320" y="2133600"/>
            <a:ext cx="10849292" cy="377762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Индекс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/>
              <a:t>рассчитывается либо на весь исследуемый период, либо по годам этого периода, или же на конкретный момент времени. Вначале определяется его нормативное значение, характеризующее желаемый масштаб промышленной мощи; численные значения коэффициентов </a:t>
            </a:r>
            <a:r>
              <a:rPr lang="ru-RU" dirty="0" err="1" smtClean="0"/>
              <a:t>К</a:t>
            </a:r>
            <a:r>
              <a:rPr lang="ru-RU" baseline="-25000" dirty="0" err="1" smtClean="0"/>
              <a:t>i</a:t>
            </a:r>
            <a:r>
              <a:rPr lang="ru-RU" dirty="0" smtClean="0"/>
              <a:t>, входящих в индекс, в этом случае прогнозируются в соответствии с имеющимися ресурсами и принятыми в развитых странах нормами. Затем подсчитывают величину индекса А, отражающую существующее положение в промышленности. Разница между нормативным и существующим индексами и дает требуемый масштаб эффекта мультипликации.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920" y="624110"/>
            <a:ext cx="10620693" cy="1280890"/>
          </a:xfrm>
        </p:spPr>
        <p:txBody>
          <a:bodyPr/>
          <a:lstStyle/>
          <a:p>
            <a:r>
              <a:rPr lang="ru-RU" dirty="0" smtClean="0"/>
              <a:t>Структуризация </a:t>
            </a:r>
            <a:r>
              <a:rPr lang="ru-RU" dirty="0" smtClean="0"/>
              <a:t>периода жизнедеятельности мультипликатора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структуризацию периода жизнедеятельности мультипликатора по фазам:</a:t>
            </a:r>
          </a:p>
          <a:p>
            <a:r>
              <a:rPr lang="ru-RU" i="1" dirty="0" smtClean="0"/>
              <a:t>а) </a:t>
            </a:r>
            <a:r>
              <a:rPr lang="ru-RU" dirty="0" smtClean="0"/>
              <a:t>работы в резерв на пополнение научно-прикладного задела;</a:t>
            </a:r>
          </a:p>
          <a:p>
            <a:r>
              <a:rPr lang="ru-RU" i="1" dirty="0" smtClean="0"/>
              <a:t>б) </a:t>
            </a:r>
            <a:r>
              <a:rPr lang="ru-RU" dirty="0" smtClean="0"/>
              <a:t>развитие до достижения необходимых масштабов эффекта мультипликации;</a:t>
            </a:r>
          </a:p>
          <a:p>
            <a:r>
              <a:rPr lang="ru-RU" i="1" dirty="0" smtClean="0"/>
              <a:t>в) </a:t>
            </a:r>
            <a:r>
              <a:rPr lang="ru-RU" dirty="0" smtClean="0"/>
              <a:t>поддержание крейсерских темпов промышленного прогресса.</a:t>
            </a:r>
          </a:p>
          <a:p>
            <a:r>
              <a:rPr lang="ru-RU" dirty="0" smtClean="0"/>
              <a:t>Последние две выполняются по отношению к первой последовательно, параллельно, последовательно-параллельно в зависимости от конкретных условий.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441" y="624110"/>
            <a:ext cx="10651172" cy="1280890"/>
          </a:xfrm>
        </p:spPr>
        <p:txBody>
          <a:bodyPr/>
          <a:lstStyle/>
          <a:p>
            <a:r>
              <a:rPr lang="ru-RU" dirty="0" smtClean="0"/>
              <a:t>Завершающий этап мультипликатор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 На</a:t>
            </a:r>
            <a:r>
              <a:rPr lang="ru-RU" dirty="0" smtClean="0"/>
              <a:t> </a:t>
            </a:r>
            <a:r>
              <a:rPr lang="ru-RU" i="1" dirty="0" smtClean="0"/>
              <a:t>завершающем этапе </a:t>
            </a:r>
            <a:r>
              <a:rPr lang="ru-RU" dirty="0" smtClean="0"/>
              <a:t>в первую очередь составляется программа выполнения фазы (</a:t>
            </a:r>
            <a:r>
              <a:rPr lang="ru-RU" i="1" dirty="0" smtClean="0"/>
              <a:t>а</a:t>
            </a:r>
            <a:r>
              <a:rPr lang="ru-RU" dirty="0" smtClean="0"/>
              <a:t>) с учетом необходимых опережений. В ней и должны быть предусмотрены активные упреждающие меры по предотвращению возможных структурных и циклических потрясений. Затем моделируется график запуска и останова фаз (</a:t>
            </a:r>
            <a:r>
              <a:rPr lang="ru-RU" i="1" dirty="0" smtClean="0"/>
              <a:t>б</a:t>
            </a:r>
            <a:r>
              <a:rPr lang="ru-RU" dirty="0" smtClean="0"/>
              <a:t>) и (</a:t>
            </a:r>
            <a:r>
              <a:rPr lang="ru-RU" i="1" dirty="0" smtClean="0"/>
              <a:t>в</a:t>
            </a:r>
            <a:r>
              <a:rPr lang="ru-RU" dirty="0" smtClean="0"/>
              <a:t>) работы мультипликатора со сроками и темпами, обеспечивающими нейтрализацию текущих проблем и динамичное развитие промышленности. При этом не следует упускать из виду факт, что для гибкого воздействия на ситуацию при реализации фаз (</a:t>
            </a:r>
            <a:r>
              <a:rPr lang="ru-RU" i="1" dirty="0" smtClean="0"/>
              <a:t>а</a:t>
            </a:r>
            <a:r>
              <a:rPr lang="ru-RU" dirty="0" smtClean="0"/>
              <a:t>) и (</a:t>
            </a:r>
            <a:r>
              <a:rPr lang="ru-RU" i="1" dirty="0" smtClean="0"/>
              <a:t>б</a:t>
            </a:r>
            <a:r>
              <a:rPr lang="ru-RU" dirty="0" smtClean="0"/>
              <a:t>) важно быстро организовать производство определенного количества товаров, работ, услуг.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</TotalTime>
  <Words>474</Words>
  <Application>Microsoft Office PowerPoint</Application>
  <PresentationFormat>Произвольный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Ставропольский государственный аграрный университет Кафедра Информационные системы Дисциплина: Б.1.В.ДВ.03.01  «Технологические инновации в сфере информационных систем и технологий» Магистратура: ИСИТ </vt:lpstr>
      <vt:lpstr>Механизм управления инновационным процессом</vt:lpstr>
      <vt:lpstr> Эффект мультипликации</vt:lpstr>
      <vt:lpstr>Социально-экономическая модель инновационного мультипликатора </vt:lpstr>
      <vt:lpstr>Коэффициенты оценки инновационного мультипликатора</vt:lpstr>
      <vt:lpstr>Расчет индекса А</vt:lpstr>
      <vt:lpstr>Расчет индекса А</vt:lpstr>
      <vt:lpstr>Структуризация периода жизнедеятельности мультипликатора </vt:lpstr>
      <vt:lpstr>Завершающий этап мультипликатор</vt:lpstr>
      <vt:lpstr>Адаптация мультипликатора</vt:lpstr>
      <vt:lpstr>Предметно-ориентированная задача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Информационные системы Направление подготовки: Информационные системы  и  технологии в бизнесе 1 курс 1 семестр </dc:title>
  <dc:creator>acer</dc:creator>
  <cp:lastModifiedBy>Компьютер</cp:lastModifiedBy>
  <cp:revision>37</cp:revision>
  <dcterms:created xsi:type="dcterms:W3CDTF">2015-10-16T04:40:37Z</dcterms:created>
  <dcterms:modified xsi:type="dcterms:W3CDTF">2004-01-01T00:25:54Z</dcterms:modified>
</cp:coreProperties>
</file>